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00" r:id="rId2"/>
    <p:sldId id="289" r:id="rId3"/>
    <p:sldId id="287" r:id="rId4"/>
    <p:sldId id="276" r:id="rId5"/>
    <p:sldId id="293" r:id="rId6"/>
    <p:sldId id="275" r:id="rId7"/>
    <p:sldId id="278" r:id="rId8"/>
    <p:sldId id="279" r:id="rId9"/>
    <p:sldId id="280" r:id="rId10"/>
    <p:sldId id="282" r:id="rId11"/>
    <p:sldId id="292" r:id="rId12"/>
    <p:sldId id="283" r:id="rId13"/>
    <p:sldId id="285" r:id="rId14"/>
    <p:sldId id="284" r:id="rId15"/>
    <p:sldId id="270" r:id="rId16"/>
  </p:sldIdLst>
  <p:sldSz cx="12192000" cy="6858000"/>
  <p:notesSz cx="6858000" cy="9144000"/>
  <p:embeddedFontLst>
    <p:embeddedFont>
      <p:font typeface="VNI-Avo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  <p:embeddedFont>
      <p:font typeface="UTM Avo" pitchFamily="18" charset="0"/>
      <p:regular r:id="rId23"/>
      <p:bold r:id="rId24"/>
      <p:italic r:id="rId25"/>
      <p:boldItalic r:id="rId26"/>
    </p:embeddedFont>
    <p:embeddedFont>
      <p:font typeface="HP001 4 hàng" pitchFamily="34" charset="0"/>
      <p:regular r:id="rId27"/>
      <p:bold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FD"/>
    <a:srgbClr val="E6E6E6"/>
    <a:srgbClr val="404040"/>
    <a:srgbClr val="FF8119"/>
    <a:srgbClr val="FF7707"/>
    <a:srgbClr val="FFAF6C"/>
    <a:srgbClr val="FFFFFF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042D061-FAD3-4AC9-9844-1586C99AD2C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B09F63AE-1074-42B4-BB9A-665D3A9F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Bấm</a:t>
            </a:r>
            <a:r>
              <a:rPr lang="en-US" b="1" baseline="0"/>
              <a:t> vào các hình ảnh, sau đó bấm vào ngôi nhà nhỏ để quay lại màn hình trước. Kết thúc trò chơi bấm vào ngôi nhà nhỏ 1 lần nữa để đến slide ghi nhớ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63AE-1074-42B4-BB9A-665D3A9F15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3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Bấm</a:t>
            </a:r>
            <a:r>
              <a:rPr lang="en-US" b="1" baseline="0"/>
              <a:t> vào ngôi nhà nhỏ để quay về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63AE-1074-42B4-BB9A-665D3A9F15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Bấm</a:t>
            </a:r>
            <a:r>
              <a:rPr lang="en-US" b="1" baseline="0"/>
              <a:t> vào ngôi nhà nhỏ để quay về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63AE-1074-42B4-BB9A-665D3A9F15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8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85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649" r:id="rId4"/>
    <p:sldLayoutId id="2147483650" r:id="rId5"/>
    <p:sldLayoutId id="2147483686" r:id="rId6"/>
    <p:sldLayoutId id="2147483655" r:id="rId7"/>
    <p:sldLayoutId id="214748373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slide" Target="slide8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294087" y="1648606"/>
            <a:ext cx="360387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16: gh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112" y="477848"/>
            <a:ext cx="12920664" cy="6619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373" y="3184920"/>
            <a:ext cx="3878579" cy="2253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113" y="2371542"/>
            <a:ext cx="3965533" cy="4315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24" y="583609"/>
            <a:ext cx="2654710" cy="1247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332" y="818375"/>
            <a:ext cx="275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49565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784" y="755119"/>
            <a:ext cx="5571642" cy="2701476"/>
          </a:xfrm>
          <a:prstGeom prst="rect">
            <a:avLst/>
          </a:prstGeom>
        </p:spPr>
      </p:pic>
      <p:pic>
        <p:nvPicPr>
          <p:cNvPr id="12290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487" y="4209720"/>
            <a:ext cx="2362200" cy="2022948"/>
          </a:xfrm>
          <a:prstGeom prst="rect">
            <a:avLst/>
          </a:prstGeom>
          <a:noFill/>
        </p:spPr>
      </p:pic>
      <p:pic>
        <p:nvPicPr>
          <p:cNvPr id="12292" name="Picture 4" descr="CH.B *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5712" y="4725939"/>
            <a:ext cx="3914775" cy="1660112"/>
          </a:xfrm>
          <a:prstGeom prst="rect">
            <a:avLst/>
          </a:prstGeom>
          <a:noFill/>
        </p:spPr>
      </p:pic>
      <p:pic>
        <p:nvPicPr>
          <p:cNvPr id="12294" name="Picture 6" descr="Просмотреть иллюстрацию Кузя из сообщества русскоязычных художников автора Татьяна в стилях: Классика, нарисованная техниками: Другое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123768" y="4441808"/>
            <a:ext cx="1371600" cy="19442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0992" y="1589876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  <a:latin typeface="UTM Avo" panose="020406030505060202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1675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/>
          <a:stretch/>
        </p:blipFill>
        <p:spPr>
          <a:xfrm>
            <a:off x="159283" y="625332"/>
            <a:ext cx="11851804" cy="6052798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1850430" y="2041177"/>
            <a:ext cx="1376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8813273" y="2115334"/>
            <a:ext cx="1341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40805" y="5771743"/>
            <a:ext cx="1376517" cy="27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8A60C80-3FE9-4EDF-8AE2-96B9CBA020F0}"/>
              </a:ext>
            </a:extLst>
          </p:cNvPr>
          <p:cNvCxnSpPr/>
          <p:nvPr/>
        </p:nvCxnSpPr>
        <p:spPr>
          <a:xfrm flipV="1">
            <a:off x="8721263" y="6039647"/>
            <a:ext cx="1376517" cy="27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7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609956"/>
            <a:ext cx="7170583" cy="551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9644" y="1575128"/>
            <a:ext cx="300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06484327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35568" r="26430" b="41092"/>
          <a:stretch/>
        </p:blipFill>
        <p:spPr>
          <a:xfrm>
            <a:off x="283166" y="1657718"/>
            <a:ext cx="11683609" cy="22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13297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="" xmlns:a16="http://schemas.microsoft.com/office/drawing/2014/main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="" xmlns:a16="http://schemas.microsoft.com/office/drawing/2014/main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="" xmlns:a16="http://schemas.microsoft.com/office/drawing/2014/main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5280" y="2893904"/>
            <a:ext cx="4816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24516" y="1492536"/>
            <a:ext cx="421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Bài 16: gh</a:t>
            </a:r>
          </a:p>
        </p:txBody>
      </p:sp>
      <p:pic>
        <p:nvPicPr>
          <p:cNvPr id="8" name="Picture 2" descr="https://i.pinimg.com/564x/5e/88/2a/5e882aabcab119e87ac3f65c4f99c6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18" y="2819484"/>
            <a:ext cx="2892425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72517" y="3722493"/>
            <a:ext cx="151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gh</a:t>
            </a:r>
          </a:p>
        </p:txBody>
      </p:sp>
      <p:pic>
        <p:nvPicPr>
          <p:cNvPr id="10" name="Picture 9" descr="HINH NEN">
            <a:extLst>
              <a:ext uri="{FF2B5EF4-FFF2-40B4-BE49-F238E27FC236}">
                <a16:creationId xmlns="" xmlns:a16="http://schemas.microsoft.com/office/drawing/2014/main" id="{07EFADF0-12E3-49E2-A5DE-11F5EC79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37" y="751777"/>
            <a:ext cx="9103360" cy="59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3" t="2602" r="22792" b="3444"/>
          <a:stretch/>
        </p:blipFill>
        <p:spPr>
          <a:xfrm>
            <a:off x="808072" y="1089838"/>
            <a:ext cx="3248247" cy="3561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0079" y="4768703"/>
            <a:ext cx="3163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ghế gỗ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0079" y="4768703"/>
            <a:ext cx="123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gh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414D91-2F52-494B-A9DE-39C4273207F4}"/>
              </a:ext>
            </a:extLst>
          </p:cNvPr>
          <p:cNvSpPr/>
          <p:nvPr/>
        </p:nvSpPr>
        <p:spPr>
          <a:xfrm>
            <a:off x="4385569" y="692458"/>
            <a:ext cx="772357" cy="1083076"/>
          </a:xfrm>
          <a:prstGeom prst="rect">
            <a:avLst/>
          </a:prstGeom>
          <a:solidFill>
            <a:srgbClr val="FEFCFD"/>
          </a:solidFill>
          <a:ln>
            <a:solidFill>
              <a:srgbClr val="FEFCF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297F150-7F8A-46E1-8DC0-9FA846782322}"/>
              </a:ext>
            </a:extLst>
          </p:cNvPr>
          <p:cNvSpPr/>
          <p:nvPr/>
        </p:nvSpPr>
        <p:spPr>
          <a:xfrm>
            <a:off x="4385569" y="692458"/>
            <a:ext cx="840949" cy="1200034"/>
          </a:xfrm>
          <a:prstGeom prst="rect">
            <a:avLst/>
          </a:prstGeom>
          <a:solidFill>
            <a:srgbClr val="FEFCFD"/>
          </a:solidFill>
          <a:ln>
            <a:solidFill>
              <a:srgbClr val="FEFCF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https://i.pinimg.com/564x/af/e8/13/afe8134f83a83eafceb4b7f25e9eb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98" y="548640"/>
            <a:ext cx="10701670" cy="61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0057" y="2613392"/>
            <a:ext cx="351689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Gh</a:t>
            </a:r>
            <a:endParaRPr lang="en-US" sz="10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9437" y="1464851"/>
            <a:ext cx="2994393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0279" y="4105241"/>
            <a:ext cx="2393352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gh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9953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9" y="1044829"/>
            <a:ext cx="3188424" cy="2060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479" y="1160366"/>
            <a:ext cx="2966594" cy="2054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60" y="1112546"/>
            <a:ext cx="2736443" cy="226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47" y="3813826"/>
            <a:ext cx="2821821" cy="2269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445" y="3813825"/>
            <a:ext cx="2710416" cy="2145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7835" y="3813825"/>
            <a:ext cx="2736443" cy="22254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6737" y="3166944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gà gô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7120" y="3166943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92053" y="3191547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5690" y="6003658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5245" y="5959548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ghẹ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92004" y="6039293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gỡ cá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9748" y="468889"/>
            <a:ext cx="9966219" cy="751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18844" y="496676"/>
            <a:ext cx="890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404040"/>
                </a:solidFill>
              </a:rPr>
              <a:t>Tiếng nào có chữ </a:t>
            </a:r>
            <a:r>
              <a:rPr lang="en-US" sz="3200">
                <a:solidFill>
                  <a:srgbClr val="FF0000"/>
                </a:solidFill>
              </a:rPr>
              <a:t>g</a:t>
            </a:r>
            <a:r>
              <a:rPr lang="en-US" sz="3200">
                <a:solidFill>
                  <a:srgbClr val="404040"/>
                </a:solidFill>
              </a:rPr>
              <a:t>? Tiếng nào có chữ </a:t>
            </a:r>
            <a:r>
              <a:rPr lang="en-US" sz="3200">
                <a:solidFill>
                  <a:srgbClr val="FF0000"/>
                </a:solidFill>
              </a:rPr>
              <a:t>gh</a:t>
            </a:r>
            <a:r>
              <a:rPr lang="en-US" sz="3200">
                <a:solidFill>
                  <a:srgbClr val="40404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451885"/>
            <a:ext cx="2686493" cy="2142459"/>
            <a:chOff x="0" y="-76200"/>
            <a:chExt cx="2971800" cy="3196600"/>
          </a:xfrm>
        </p:grpSpPr>
        <p:pic>
          <p:nvPicPr>
            <p:cNvPr id="1026" name="Picture 2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094"/>
              <a:ext cx="2971800" cy="318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43000" y="1066800"/>
              <a:ext cx="106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UTM Avo" panose="02040603050506020204" pitchFamily="18" charset="0"/>
                </a:rPr>
                <a:t>ua</a:t>
              </a:r>
            </a:p>
          </p:txBody>
        </p:sp>
        <p:pic>
          <p:nvPicPr>
            <p:cNvPr id="17" name="Picture 2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200"/>
              <a:ext cx="2971800" cy="318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213702" y="704751"/>
              <a:ext cx="106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15200" y="451884"/>
            <a:ext cx="3005972" cy="2301949"/>
            <a:chOff x="5791200" y="494414"/>
            <a:chExt cx="3048000" cy="2801776"/>
          </a:xfrm>
        </p:grpSpPr>
        <p:pic>
          <p:nvPicPr>
            <p:cNvPr id="3" name="Picture 2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94414"/>
              <a:ext cx="3048000" cy="280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38858" y="1226081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UTM Avo" panose="02040603050506020204" pitchFamily="18" charset="0"/>
                </a:rPr>
                <a:t>gh</a:t>
              </a:r>
            </a:p>
          </p:txBody>
        </p:sp>
      </p:grp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0" b="99761" l="290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732"/>
            <a:ext cx="1025912" cy="997282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7585" y="2679289"/>
            <a:ext cx="1763661" cy="2001452"/>
          </a:xfrm>
          <a:prstGeom prst="rect">
            <a:avLst/>
          </a:prstGeom>
        </p:spPr>
      </p:pic>
      <p:sp>
        <p:nvSpPr>
          <p:cNvPr id="20" name="Cloud Callout 19"/>
          <p:cNvSpPr/>
          <p:nvPr/>
        </p:nvSpPr>
        <p:spPr>
          <a:xfrm>
            <a:off x="3831413" y="446452"/>
            <a:ext cx="892987" cy="43050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807265" y="451883"/>
            <a:ext cx="870895" cy="435935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hlinkClick r:id="rId10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4400" y="2679289"/>
            <a:ext cx="1932745" cy="1926055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8440" y="2701867"/>
            <a:ext cx="1978767" cy="1978874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9217" y="4777297"/>
            <a:ext cx="2061563" cy="1975356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4886" y="4777297"/>
            <a:ext cx="1882259" cy="1926055"/>
          </a:xfrm>
          <a:prstGeom prst="rect">
            <a:avLst/>
          </a:prstGeom>
        </p:spPr>
      </p:pic>
      <p:pic>
        <p:nvPicPr>
          <p:cNvPr id="24" name="Picture 23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6043" y="4732707"/>
            <a:ext cx="2293727" cy="19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1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7577" y="656560"/>
            <a:ext cx="5105400" cy="4428449"/>
            <a:chOff x="0" y="-76200"/>
            <a:chExt cx="2971800" cy="3196600"/>
          </a:xfrm>
        </p:grpSpPr>
        <p:pic>
          <p:nvPicPr>
            <p:cNvPr id="3" name="Picture 2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094"/>
              <a:ext cx="2971800" cy="318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43000" y="1066800"/>
              <a:ext cx="1066800" cy="494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UTM Avo" panose="02040603050506020204" pitchFamily="18" charset="0"/>
                </a:rPr>
                <a:t>ua</a:t>
              </a:r>
            </a:p>
          </p:txBody>
        </p:sp>
        <p:pic>
          <p:nvPicPr>
            <p:cNvPr id="5" name="Picture 2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200"/>
              <a:ext cx="2971800" cy="318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53888" y="991483"/>
              <a:ext cx="1066800" cy="64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pic>
        <p:nvPicPr>
          <p:cNvPr id="7" name="Picture 4" descr="CH.B *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226321"/>
            <a:ext cx="7010400" cy="1660112"/>
          </a:xfrm>
          <a:prstGeom prst="rect">
            <a:avLst/>
          </a:prstGeom>
          <a:noFill/>
        </p:spPr>
      </p:pic>
      <p:pic>
        <p:nvPicPr>
          <p:cNvPr id="8" name="Picture 2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5344538"/>
            <a:ext cx="1905000" cy="1631410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>
          <a:xfrm>
            <a:off x="7699744" y="408261"/>
            <a:ext cx="1123233" cy="798535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30" b="99761" l="290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732"/>
            <a:ext cx="1025912" cy="9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1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98896" y="629265"/>
            <a:ext cx="4953000" cy="4724400"/>
            <a:chOff x="5791200" y="25940"/>
            <a:chExt cx="3048000" cy="3270250"/>
          </a:xfrm>
        </p:grpSpPr>
        <p:pic>
          <p:nvPicPr>
            <p:cNvPr id="6" name="Picture 5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5940"/>
              <a:ext cx="3048000" cy="3270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34200" y="1066800"/>
              <a:ext cx="1143000" cy="63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gh</a:t>
              </a:r>
            </a:p>
          </p:txBody>
        </p:sp>
      </p:grpSp>
      <p:pic>
        <p:nvPicPr>
          <p:cNvPr id="8" name="Picture 4" descr="CH.B *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226321"/>
            <a:ext cx="7010400" cy="1660112"/>
          </a:xfrm>
          <a:prstGeom prst="rect">
            <a:avLst/>
          </a:prstGeom>
          <a:noFill/>
        </p:spPr>
      </p:pic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9316" y="5257800"/>
            <a:ext cx="2006284" cy="1718148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7569924" y="330363"/>
            <a:ext cx="1167022" cy="79863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30" b="99761" l="290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732"/>
            <a:ext cx="1025912" cy="9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1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231414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120</Words>
  <Application>Microsoft Office PowerPoint</Application>
  <PresentationFormat>Custom</PresentationFormat>
  <Paragraphs>36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VNI-Avo</vt:lpstr>
      <vt:lpstr>宋体</vt:lpstr>
      <vt:lpstr>UTM Avo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71</cp:revision>
  <dcterms:created xsi:type="dcterms:W3CDTF">2021-11-01T08:16:43Z</dcterms:created>
  <dcterms:modified xsi:type="dcterms:W3CDTF">2024-09-25T05:48:13Z</dcterms:modified>
</cp:coreProperties>
</file>